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Anton"/>
      <p:regular r:id="rId39"/>
    </p:embeddedFont>
    <p:embeddedFont>
      <p:font typeface="Helvetica Neue"/>
      <p:regular r:id="rId40"/>
      <p:bold r:id="rId41"/>
      <p:italic r:id="rId42"/>
      <p:boldItalic r:id="rId43"/>
    </p:embeddedFont>
    <p:embeddedFont>
      <p:font typeface="Helvetica Neue Light"/>
      <p:regular r:id="rId44"/>
      <p:bold r:id="rId45"/>
      <p:italic r:id="rId46"/>
      <p:boldItalic r:id="rId47"/>
    </p:embeddedFont>
    <p:embeddedFont>
      <p:font typeface="DM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42" Type="http://schemas.openxmlformats.org/officeDocument/2006/relationships/font" Target="fonts/HelveticaNeue-italic.fntdata"/><Relationship Id="rId41" Type="http://schemas.openxmlformats.org/officeDocument/2006/relationships/font" Target="fonts/HelveticaNeue-bold.fntdata"/><Relationship Id="rId44" Type="http://schemas.openxmlformats.org/officeDocument/2006/relationships/font" Target="fonts/HelveticaNeueLight-regular.fntdata"/><Relationship Id="rId43" Type="http://schemas.openxmlformats.org/officeDocument/2006/relationships/font" Target="fonts/HelveticaNeue-boldItalic.fntdata"/><Relationship Id="rId46" Type="http://schemas.openxmlformats.org/officeDocument/2006/relationships/font" Target="fonts/HelveticaNeueLight-italic.fntdata"/><Relationship Id="rId45" Type="http://schemas.openxmlformats.org/officeDocument/2006/relationships/font" Target="fonts/HelveticaNeue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regular.fntdata"/><Relationship Id="rId47" Type="http://schemas.openxmlformats.org/officeDocument/2006/relationships/font" Target="fonts/HelveticaNeueLight-boldItalic.fntdata"/><Relationship Id="rId49" Type="http://schemas.openxmlformats.org/officeDocument/2006/relationships/font" Target="fonts/DM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Anton-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boldItalic.fntdata"/><Relationship Id="rId50" Type="http://schemas.openxmlformats.org/officeDocument/2006/relationships/font" Target="fonts/DM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 name="Google Shape;4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a95c9a90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a95c9a90e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ef35c3a2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13ef35c3a2e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ef35c3a2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3ef35c3a2e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ef35c3a2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13ef35c3a2e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ef35c3a2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3ef35c3a2e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ef35c3a2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3ef35c3a2e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ef35c3a2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13ef35c3a2e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ef35c3a2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ef35c3a2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ef35c3a2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ef35c3a2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Editar título y componentes de la entrega del PF</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ef35c3a2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3ef35c3a2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Editar título y componentes de la entrega del PF</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6ec5278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36ec52780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highlight>
                  <a:srgbClr val="EAFF6A"/>
                </a:highlight>
                <a:latin typeface="DM Sans"/>
                <a:ea typeface="DM Sans"/>
                <a:cs typeface="DM Sans"/>
                <a:sym typeface="DM Sans"/>
              </a:rPr>
              <a:t>PARA PROFE/TUTORES: </a:t>
            </a:r>
            <a:r>
              <a:rPr lang="es">
                <a:latin typeface="DM Sans"/>
                <a:ea typeface="DM Sans"/>
                <a:cs typeface="DM Sans"/>
                <a:sym typeface="DM Sans"/>
              </a:rPr>
              <a:t>Para esta instancia el staff debe contar con la lista de los estudiantes que aceptaron presentar sus proyectos finales y haber asignado orden y tiempo de presentación. </a:t>
            </a:r>
            <a:br>
              <a:rPr lang="es">
                <a:latin typeface="DM Sans"/>
                <a:ea typeface="DM Sans"/>
                <a:cs typeface="DM Sans"/>
                <a:sym typeface="DM Sans"/>
              </a:rPr>
            </a:br>
            <a:r>
              <a:rPr lang="es">
                <a:latin typeface="DM Sans"/>
                <a:ea typeface="DM Sans"/>
                <a:cs typeface="DM Sans"/>
                <a:sym typeface="DM Sans"/>
              </a:rPr>
              <a:t>Se recomienda que cada tutor elija un estudiante para presentar. En el caso de que no lleguen con el tiempo, se pueden dividir en breakout rooms con los tutores para presentarlos y recibir feedback.</a:t>
            </a:r>
            <a:br>
              <a:rPr lang="es">
                <a:latin typeface="DM Sans"/>
                <a:ea typeface="DM Sans"/>
                <a:cs typeface="DM Sans"/>
                <a:sym typeface="DM Sans"/>
              </a:rPr>
            </a:b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6ec5278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6ec5278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ef35c3a2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ef35c3a2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ef35c3a2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ef35c3a2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latin typeface="DM Sans"/>
                <a:ea typeface="DM Sans"/>
                <a:cs typeface="DM Sans"/>
                <a:sym typeface="DM Sans"/>
              </a:rPr>
              <a:t>Agregar </a:t>
            </a:r>
            <a:r>
              <a:rPr b="1" lang="es"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3ef35c3a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13ef35c3a2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ef35c3a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13ef35c3a2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ef35c3a2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13ef35c3a2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8" name="Google Shape;3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9" name="Google Shape;3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gif"/><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hyperlink" Target="https://www.youtube.com/watch?v=plC9WbIMJC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slide" Target="/ppt/slides/slide7.xml"/><Relationship Id="rId6" Type="http://schemas.openxmlformats.org/officeDocument/2006/relationships/slide" Target="/ppt/slides/slide15.xml"/><Relationship Id="rId7" Type="http://schemas.openxmlformats.org/officeDocument/2006/relationships/slide" Target="/ppt/slides/slide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coderhouse.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coderhouse.notion.site/Beneficios-Top10-da565b2badda4a1098dedfe9aa3ed5b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nvSpPr>
        <p:spPr>
          <a:xfrm>
            <a:off x="400225" y="735825"/>
            <a:ext cx="6573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t>
            </a:r>
            <a:r>
              <a:rPr b="1" lang="es" sz="4000">
                <a:solidFill>
                  <a:schemeClr val="dk1"/>
                </a:solidFill>
                <a:latin typeface="DM Sans"/>
                <a:ea typeface="DM Sans"/>
                <a:cs typeface="DM Sans"/>
                <a:sym typeface="DM Sans"/>
              </a:rPr>
              <a:t>ontrolador de versiones</a:t>
            </a:r>
            <a:endParaRPr b="1" i="0" sz="4000" u="none" cap="none" strike="noStrike">
              <a:solidFill>
                <a:schemeClr val="dk1"/>
              </a:solidFill>
              <a:latin typeface="DM Sans"/>
              <a:ea typeface="DM Sans"/>
              <a:cs typeface="DM Sans"/>
              <a:sym typeface="DM Sans"/>
            </a:endParaRPr>
          </a:p>
        </p:txBody>
      </p:sp>
      <p:sp>
        <p:nvSpPr>
          <p:cNvPr id="139" name="Google Shape;139;p24"/>
          <p:cNvSpPr txBox="1"/>
          <p:nvPr/>
        </p:nvSpPr>
        <p:spPr>
          <a:xfrm>
            <a:off x="515175" y="2305150"/>
            <a:ext cx="4730100" cy="600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Git</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Github</a:t>
            </a:r>
            <a:endParaRPr sz="1350">
              <a:latin typeface="DM Sans"/>
              <a:ea typeface="DM Sans"/>
              <a:cs typeface="DM Sans"/>
              <a:sym typeface="DM Sans"/>
            </a:endParaRPr>
          </a:p>
        </p:txBody>
      </p:sp>
      <p:pic>
        <p:nvPicPr>
          <p:cNvPr id="140" name="Google Shape;140;p24"/>
          <p:cNvPicPr preferRelativeResize="0"/>
          <p:nvPr/>
        </p:nvPicPr>
        <p:blipFill rotWithShape="1">
          <a:blip r:embed="rId3">
            <a:alphaModFix/>
          </a:blip>
          <a:srcRect b="0" l="5713" r="5713" t="0"/>
          <a:stretch/>
        </p:blipFill>
        <p:spPr>
          <a:xfrm>
            <a:off x="4725250" y="2033600"/>
            <a:ext cx="3674947" cy="233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Framework y SASS</a:t>
            </a:r>
            <a:endParaRPr b="1" i="0" sz="4000" u="none" cap="none" strike="noStrike">
              <a:solidFill>
                <a:schemeClr val="dk1"/>
              </a:solidFill>
              <a:latin typeface="DM Sans"/>
              <a:ea typeface="DM Sans"/>
              <a:cs typeface="DM Sans"/>
              <a:sym typeface="DM Sans"/>
            </a:endParaRPr>
          </a:p>
        </p:txBody>
      </p:sp>
      <p:sp>
        <p:nvSpPr>
          <p:cNvPr id="146" name="Google Shape;146;p25"/>
          <p:cNvSpPr txBox="1"/>
          <p:nvPr/>
        </p:nvSpPr>
        <p:spPr>
          <a:xfrm>
            <a:off x="457725" y="2361225"/>
            <a:ext cx="47301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¿Qué es un framework?</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¿Cómo se usa?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Bootstrap.</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Procesadores de CSS.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SASS.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Operadores y Maps en SASS.</a:t>
            </a:r>
            <a:endParaRPr sz="1350">
              <a:latin typeface="DM Sans"/>
              <a:ea typeface="DM Sans"/>
              <a:cs typeface="DM Sans"/>
              <a:sym typeface="DM Sans"/>
            </a:endParaRPr>
          </a:p>
        </p:txBody>
      </p:sp>
      <p:pic>
        <p:nvPicPr>
          <p:cNvPr id="147" name="Google Shape;147;p25"/>
          <p:cNvPicPr preferRelativeResize="0"/>
          <p:nvPr/>
        </p:nvPicPr>
        <p:blipFill>
          <a:blip r:embed="rId3">
            <a:alphaModFix/>
          </a:blip>
          <a:stretch>
            <a:fillRect/>
          </a:stretch>
        </p:blipFill>
        <p:spPr>
          <a:xfrm>
            <a:off x="4808000" y="1653325"/>
            <a:ext cx="3191849" cy="268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nvSpPr>
        <p:spPr>
          <a:xfrm>
            <a:off x="400225" y="735825"/>
            <a:ext cx="6573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SEO y buenas prácticas</a:t>
            </a:r>
            <a:endParaRPr b="1" i="0" sz="4000" u="none" cap="none" strike="noStrike">
              <a:solidFill>
                <a:schemeClr val="dk1"/>
              </a:solidFill>
              <a:latin typeface="DM Sans"/>
              <a:ea typeface="DM Sans"/>
              <a:cs typeface="DM Sans"/>
              <a:sym typeface="DM Sans"/>
            </a:endParaRPr>
          </a:p>
        </p:txBody>
      </p:sp>
      <p:sp>
        <p:nvSpPr>
          <p:cNvPr id="153" name="Google Shape;153;p26"/>
          <p:cNvSpPr txBox="1"/>
          <p:nvPr/>
        </p:nvSpPr>
        <p:spPr>
          <a:xfrm>
            <a:off x="515175" y="2305150"/>
            <a:ext cx="47301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Estándares</a:t>
            </a:r>
            <a:r>
              <a:rPr lang="es" sz="1350">
                <a:latin typeface="DM Sans"/>
                <a:ea typeface="DM Sans"/>
                <a:cs typeface="DM Sans"/>
                <a:sym typeface="DM Sans"/>
              </a:rPr>
              <a:t> de Marca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Accesibilidad</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Buen código</a:t>
            </a:r>
            <a:endParaRPr sz="1350">
              <a:latin typeface="DM Sans"/>
              <a:ea typeface="DM Sans"/>
              <a:cs typeface="DM Sans"/>
              <a:sym typeface="DM Sans"/>
            </a:endParaRPr>
          </a:p>
        </p:txBody>
      </p:sp>
      <p:pic>
        <p:nvPicPr>
          <p:cNvPr id="154" name="Google Shape;154;p26"/>
          <p:cNvPicPr preferRelativeResize="0"/>
          <p:nvPr/>
        </p:nvPicPr>
        <p:blipFill>
          <a:blip r:embed="rId3">
            <a:alphaModFix/>
          </a:blip>
          <a:stretch>
            <a:fillRect/>
          </a:stretch>
        </p:blipFill>
        <p:spPr>
          <a:xfrm>
            <a:off x="4725250" y="2033600"/>
            <a:ext cx="3674949" cy="2333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nvSpPr>
        <p:spPr>
          <a:xfrm>
            <a:off x="400225" y="735825"/>
            <a:ext cx="657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Web online y conocer al cliente</a:t>
            </a:r>
            <a:endParaRPr b="1" i="0" sz="4000" u="none" cap="none" strike="noStrike">
              <a:solidFill>
                <a:schemeClr val="dk1"/>
              </a:solidFill>
              <a:latin typeface="DM Sans"/>
              <a:ea typeface="DM Sans"/>
              <a:cs typeface="DM Sans"/>
              <a:sym typeface="DM Sans"/>
            </a:endParaRPr>
          </a:p>
        </p:txBody>
      </p:sp>
      <p:sp>
        <p:nvSpPr>
          <p:cNvPr id="160" name="Google Shape;160;p27"/>
          <p:cNvSpPr txBox="1"/>
          <p:nvPr/>
        </p:nvSpPr>
        <p:spPr>
          <a:xfrm>
            <a:off x="515175" y="2305150"/>
            <a:ext cx="47301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Hosting.</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Dominio.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Subir la web a un Hosting.</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FTP.</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Conocer al cliente.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Presupuesto.</a:t>
            </a:r>
            <a:endParaRPr sz="1350">
              <a:latin typeface="DM Sans"/>
              <a:ea typeface="DM Sans"/>
              <a:cs typeface="DM Sans"/>
              <a:sym typeface="DM Sans"/>
            </a:endParaRPr>
          </a:p>
        </p:txBody>
      </p:sp>
      <p:pic>
        <p:nvPicPr>
          <p:cNvPr id="161" name="Google Shape;161;p27"/>
          <p:cNvPicPr preferRelativeResize="0"/>
          <p:nvPr/>
        </p:nvPicPr>
        <p:blipFill>
          <a:blip r:embed="rId3">
            <a:alphaModFix/>
          </a:blip>
          <a:stretch>
            <a:fillRect/>
          </a:stretch>
        </p:blipFill>
        <p:spPr>
          <a:xfrm>
            <a:off x="4466250" y="1539725"/>
            <a:ext cx="3497175" cy="296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Objetivos alcanzados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Eres desarrollador web porque:</a:t>
            </a:r>
            <a:endParaRPr b="1" i="0" sz="4000" u="none" cap="none" strike="noStrike">
              <a:solidFill>
                <a:schemeClr val="dk1"/>
              </a:solidFill>
              <a:latin typeface="DM Sans"/>
              <a:ea typeface="DM Sans"/>
              <a:cs typeface="DM Sans"/>
              <a:sym typeface="DM Sans"/>
            </a:endParaRPr>
          </a:p>
        </p:txBody>
      </p:sp>
      <p:sp>
        <p:nvSpPr>
          <p:cNvPr id="177" name="Google Shape;177;p30"/>
          <p:cNvSpPr txBox="1"/>
          <p:nvPr/>
        </p:nvSpPr>
        <p:spPr>
          <a:xfrm>
            <a:off x="473350" y="1908175"/>
            <a:ext cx="38346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Sabes diseñar prototipos con conocimientos básicos de UX para una web.</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Eres capaz de crear y realizar mantenimiento a un sitio web.</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Puedes asesorar a un cliente en lo que necesita.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Sabes cómo optimizar</a:t>
            </a:r>
            <a:r>
              <a:rPr lang="es" sz="1350">
                <a:latin typeface="DM Sans"/>
                <a:ea typeface="DM Sans"/>
                <a:cs typeface="DM Sans"/>
                <a:sym typeface="DM Sans"/>
              </a:rPr>
              <a:t> estilos de páginas web.</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178" name="Google Shape;178;p30"/>
          <p:cNvSpPr txBox="1"/>
          <p:nvPr/>
        </p:nvSpPr>
        <p:spPr>
          <a:xfrm>
            <a:off x="4527575" y="1908175"/>
            <a:ext cx="38346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Puedes trabajar en equipo, usando un controlador de versiones y manejo de repositorio.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Cuentas con las bases para iniciarte en el mundo de la programación, si decides avanzar como Full Stack.</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Puedes manejar un servidor y configurarlo con el dominio al que debe apuntar.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Posees conocimientos básicos de SEO y Seguridad Web.</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Recomendaciones finales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Recomendaciones finales</a:t>
            </a:r>
            <a:endParaRPr b="1" i="0" sz="4000" u="none" cap="none" strike="noStrike">
              <a:solidFill>
                <a:schemeClr val="dk1"/>
              </a:solidFill>
              <a:latin typeface="DM Sans"/>
              <a:ea typeface="DM Sans"/>
              <a:cs typeface="DM Sans"/>
              <a:sym typeface="DM Sans"/>
            </a:endParaRPr>
          </a:p>
        </p:txBody>
      </p:sp>
      <p:sp>
        <p:nvSpPr>
          <p:cNvPr id="189" name="Google Shape;189;p32"/>
          <p:cNvSpPr txBox="1"/>
          <p:nvPr/>
        </p:nvSpPr>
        <p:spPr>
          <a:xfrm>
            <a:off x="473350" y="1908175"/>
            <a:ext cx="53886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Mantente al tanto de las actualizaciones de todas las tecnologías.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No te quedes con lo aprendido aquí, el mundo es muy grande.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Practica, practica y practica.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Establece alcances con cada proyecto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Planifica.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Trabaja organizadamente.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Da tiempos estimados con sinceridad.</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p33"/>
          <p:cNvGrpSpPr/>
          <p:nvPr/>
        </p:nvGrpSpPr>
        <p:grpSpPr>
          <a:xfrm>
            <a:off x="4202551" y="1134223"/>
            <a:ext cx="738900" cy="738900"/>
            <a:chOff x="7208351" y="2467173"/>
            <a:chExt cx="738900" cy="738900"/>
          </a:xfrm>
        </p:grpSpPr>
        <p:sp>
          <p:nvSpPr>
            <p:cNvPr id="195" name="Google Shape;195;p3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3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97" name="Google Shape;197;p33"/>
          <p:cNvSpPr txBox="1"/>
          <p:nvPr/>
        </p:nvSpPr>
        <p:spPr>
          <a:xfrm>
            <a:off x="1461300" y="20652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Proyecto Final</a:t>
            </a:r>
            <a:endParaRPr b="1" i="0" sz="4000" u="none" cap="none" strike="noStrike">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10</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DESARROLLO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34"/>
          <p:cNvGrpSpPr/>
          <p:nvPr/>
        </p:nvGrpSpPr>
        <p:grpSpPr>
          <a:xfrm>
            <a:off x="457356" y="468297"/>
            <a:ext cx="431074" cy="431074"/>
            <a:chOff x="7208351" y="2467173"/>
            <a:chExt cx="738900" cy="738900"/>
          </a:xfrm>
        </p:grpSpPr>
        <p:sp>
          <p:nvSpPr>
            <p:cNvPr id="203" name="Google Shape;203;p3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205" name="Google Shape;205;p34"/>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206" name="Google Shape;206;p3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07" name="Google Shape;207;p3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208" name="Google Shape;208;p34"/>
          <p:cNvSpPr txBox="1"/>
          <p:nvPr/>
        </p:nvSpPr>
        <p:spPr>
          <a:xfrm>
            <a:off x="703800" y="2162025"/>
            <a:ext cx="7107900" cy="103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Deberás entregar la versión final de tu sitio cargada al servidor con acceso desde la web, aplicando cada una de las características vistas en el transcurso del curso:</a:t>
            </a:r>
            <a:r>
              <a:rPr b="1" lang="es" sz="1200">
                <a:solidFill>
                  <a:schemeClr val="dk1"/>
                </a:solidFill>
                <a:latin typeface="DM Sans"/>
                <a:ea typeface="DM Sans"/>
                <a:cs typeface="DM Sans"/>
                <a:sym typeface="DM Sans"/>
              </a:rPr>
              <a:t> HTML, CSS, aplicación de framework y SEO, </a:t>
            </a:r>
            <a:r>
              <a:rPr lang="es" sz="1200">
                <a:solidFill>
                  <a:schemeClr val="dk1"/>
                </a:solidFill>
                <a:latin typeface="DM Sans"/>
                <a:ea typeface="DM Sans"/>
                <a:cs typeface="DM Sans"/>
                <a:sym typeface="DM Sans"/>
              </a:rPr>
              <a:t>correspondiente a la entrega final de tu proyecto. </a:t>
            </a:r>
            <a:endParaRPr sz="1200" u="sng">
              <a:solidFill>
                <a:srgbClr val="83AEFB"/>
              </a:solidFill>
              <a:latin typeface="DM Sans"/>
              <a:ea typeface="DM Sans"/>
              <a:cs typeface="DM Sans"/>
              <a:sym typeface="DM Sans"/>
            </a:endParaRPr>
          </a:p>
        </p:txBody>
      </p:sp>
      <p:sp>
        <p:nvSpPr>
          <p:cNvPr id="209" name="Google Shape;209;p3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txBox="1"/>
          <p:nvPr/>
        </p:nvSpPr>
        <p:spPr>
          <a:xfrm>
            <a:off x="703800" y="1081750"/>
            <a:ext cx="7902000" cy="89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Formato:</a:t>
            </a:r>
            <a:r>
              <a:rPr lang="es" sz="1200">
                <a:latin typeface="DM Sans"/>
                <a:ea typeface="DM Sans"/>
                <a:cs typeface="DM Sans"/>
                <a:sym typeface="DM Sans"/>
              </a:rPr>
              <a:t> Link al repositorio en GitHub donde está hosteado el proyecto. </a:t>
            </a:r>
            <a:r>
              <a:rPr lang="es" sz="1200">
                <a:solidFill>
                  <a:schemeClr val="dk1"/>
                </a:solidFill>
                <a:latin typeface="DM Sans"/>
                <a:ea typeface="DM Sans"/>
                <a:cs typeface="DM Sans"/>
                <a:sym typeface="DM Sans"/>
              </a:rPr>
              <a:t> Debe tener el nombre </a:t>
            </a:r>
            <a:r>
              <a:rPr lang="es" sz="1200">
                <a:solidFill>
                  <a:schemeClr val="dk1"/>
                </a:solidFill>
                <a:highlight>
                  <a:srgbClr val="EAFF6A"/>
                </a:highlight>
                <a:latin typeface="DM Sans"/>
                <a:ea typeface="DM Sans"/>
                <a:cs typeface="DM Sans"/>
                <a:sym typeface="DM Sans"/>
              </a:rPr>
              <a:t>“PF+Apellido</a:t>
            </a:r>
            <a:r>
              <a:rPr lang="es" sz="1200">
                <a:solidFill>
                  <a:srgbClr val="999999"/>
                </a:solidFill>
                <a:highlight>
                  <a:srgbClr val="EAFF6A"/>
                </a:highlight>
                <a:latin typeface="DM Sans"/>
                <a:ea typeface="DM Sans"/>
                <a:cs typeface="DM Sans"/>
                <a:sym typeface="DM Sans"/>
              </a:rPr>
              <a:t>”</a:t>
            </a:r>
            <a:endParaRPr sz="1200">
              <a:solidFill>
                <a:srgbClr val="999999"/>
              </a:solidFill>
              <a:highlight>
                <a:srgbClr val="EAFF6A"/>
              </a:highlight>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b="1" lang="es" sz="1200">
                <a:solidFill>
                  <a:schemeClr val="dk1"/>
                </a:solidFill>
                <a:highlight>
                  <a:schemeClr val="lt1"/>
                </a:highlight>
                <a:latin typeface="DM Sans"/>
                <a:ea typeface="DM Sans"/>
                <a:cs typeface="DM Sans"/>
                <a:sym typeface="DM Sans"/>
              </a:rPr>
              <a:t>Sugerencia: </a:t>
            </a:r>
            <a:r>
              <a:rPr lang="es" sz="1200">
                <a:solidFill>
                  <a:schemeClr val="dk1"/>
                </a:solidFill>
                <a:highlight>
                  <a:schemeClr val="lt1"/>
                </a:highlight>
                <a:latin typeface="DM Sans"/>
                <a:ea typeface="DM Sans"/>
                <a:cs typeface="DM Sans"/>
                <a:sym typeface="DM Sans"/>
              </a:rPr>
              <a:t>Realiza las correcciones que hayas recibido en la corrección de la última pre-entrega.</a:t>
            </a:r>
            <a:endParaRPr b="1" sz="120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None/>
            </a:pPr>
            <a:r>
              <a:rPr b="1" lang="es" sz="1200">
                <a:latin typeface="DM Sans"/>
                <a:ea typeface="DM Sans"/>
                <a:cs typeface="DM Sans"/>
                <a:sym typeface="DM Sans"/>
              </a:rPr>
              <a:t>Recuerda que tienes 10 días para entregarlo. Luego, se inhabilitará la entrega en la plataforma</a:t>
            </a:r>
            <a:r>
              <a:rPr b="1" lang="es"/>
              <a:t>.</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35"/>
          <p:cNvGrpSpPr/>
          <p:nvPr/>
        </p:nvGrpSpPr>
        <p:grpSpPr>
          <a:xfrm>
            <a:off x="457356" y="468297"/>
            <a:ext cx="431074" cy="431074"/>
            <a:chOff x="7208351" y="2467173"/>
            <a:chExt cx="738900" cy="738900"/>
          </a:xfrm>
        </p:grpSpPr>
        <p:sp>
          <p:nvSpPr>
            <p:cNvPr id="216" name="Google Shape;216;p3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5"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218" name="Google Shape;218;p3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9" name="Google Shape;219;p3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220" name="Google Shape;220;p35"/>
          <p:cNvSpPr txBox="1"/>
          <p:nvPr/>
        </p:nvSpPr>
        <p:spPr>
          <a:xfrm>
            <a:off x="4699625" y="1520625"/>
            <a:ext cx="3834600" cy="11913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Subida al servidor: </a:t>
            </a:r>
            <a:r>
              <a:rPr lang="es" sz="1200">
                <a:solidFill>
                  <a:schemeClr val="dk1"/>
                </a:solidFill>
                <a:latin typeface="DM Sans"/>
                <a:ea typeface="DM Sans"/>
                <a:cs typeface="DM Sans"/>
                <a:sym typeface="DM Sans"/>
              </a:rPr>
              <a:t>Utilizar Infinity Free o cualquier servicio de hosting para poner el sitio web online.</a:t>
            </a:r>
            <a:endParaRPr b="1" sz="12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rPr b="1" lang="es" sz="1200">
                <a:solidFill>
                  <a:schemeClr val="dk1"/>
                </a:solidFill>
                <a:latin typeface="DM Sans"/>
                <a:ea typeface="DM Sans"/>
                <a:cs typeface="DM Sans"/>
                <a:sym typeface="DM Sans"/>
              </a:rPr>
              <a:t>Formato</a:t>
            </a:r>
            <a:r>
              <a:rPr b="1" lang="es" sz="1200">
                <a:solidFill>
                  <a:srgbClr val="434343"/>
                </a:solidFill>
                <a:latin typeface="DM Sans"/>
                <a:ea typeface="DM Sans"/>
                <a:cs typeface="DM Sans"/>
                <a:sym typeface="DM Sans"/>
              </a:rPr>
              <a:t>:</a:t>
            </a:r>
            <a:r>
              <a:rPr lang="es" sz="1200">
                <a:solidFill>
                  <a:srgbClr val="434343"/>
                </a:solidFill>
                <a:latin typeface="DM Sans"/>
                <a:ea typeface="DM Sans"/>
                <a:cs typeface="DM Sans"/>
                <a:sym typeface="DM Sans"/>
              </a:rPr>
              <a:t>  </a:t>
            </a:r>
            <a:r>
              <a:rPr lang="es" sz="1200">
                <a:solidFill>
                  <a:schemeClr val="dk1"/>
                </a:solidFill>
                <a:latin typeface="DM Sans"/>
                <a:ea typeface="DM Sans"/>
                <a:cs typeface="DM Sans"/>
                <a:sym typeface="DM Sans"/>
              </a:rPr>
              <a:t>Link al sitio web cargado en el servidor.</a:t>
            </a:r>
            <a:endParaRPr sz="1200" u="sng">
              <a:solidFill>
                <a:schemeClr val="dk1"/>
              </a:solidFill>
              <a:latin typeface="DM Sans"/>
              <a:ea typeface="DM Sans"/>
              <a:cs typeface="DM Sans"/>
              <a:sym typeface="DM Sans"/>
            </a:endParaRPr>
          </a:p>
        </p:txBody>
      </p:sp>
      <p:sp>
        <p:nvSpPr>
          <p:cNvPr id="221" name="Google Shape;221;p35"/>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txBox="1"/>
          <p:nvPr/>
        </p:nvSpPr>
        <p:spPr>
          <a:xfrm>
            <a:off x="567325" y="1266625"/>
            <a:ext cx="3834600" cy="266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Estructura final de la web: </a:t>
            </a:r>
            <a:r>
              <a:rPr lang="es" sz="1200">
                <a:solidFill>
                  <a:schemeClr val="dk1"/>
                </a:solidFill>
                <a:latin typeface="DM Sans"/>
                <a:ea typeface="DM Sans"/>
                <a:cs typeface="DM Sans"/>
                <a:sym typeface="DM Sans"/>
              </a:rPr>
              <a:t>Respetando los criterios trabajados respecto a legibilidad, adaptación al framework, uso de etiquetas y prácticas de SEO.</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Archivos HTML</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Estilo final de la web: </a:t>
            </a:r>
            <a:r>
              <a:rPr lang="es" sz="1200">
                <a:solidFill>
                  <a:schemeClr val="dk1"/>
                </a:solidFill>
                <a:latin typeface="DM Sans"/>
                <a:ea typeface="DM Sans"/>
                <a:cs typeface="DM Sans"/>
                <a:sym typeface="DM Sans"/>
              </a:rPr>
              <a:t>Aplicando los criterios trabajados respecto a estructura visual, diseño atractivo y responsive, y reciclado de código.</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Archivos CSS + SCSS.</a:t>
            </a:r>
            <a:endParaRPr sz="1200">
              <a:solidFill>
                <a:schemeClr val="dk1"/>
              </a:solidFill>
              <a:latin typeface="DM Sans"/>
              <a:ea typeface="DM Sans"/>
              <a:cs typeface="DM Sans"/>
              <a:sym typeface="DM Sans"/>
            </a:endParaRPr>
          </a:p>
          <a:p>
            <a:pPr indent="0" lvl="0" marL="0" rtl="0" algn="l">
              <a:spcBef>
                <a:spcPts val="0"/>
              </a:spcBef>
              <a:spcAft>
                <a:spcPts val="800"/>
              </a:spcAft>
              <a:buNone/>
            </a:pPr>
            <a:r>
              <a:t/>
            </a:r>
            <a:endParaRPr sz="1350">
              <a:solidFill>
                <a:srgbClr val="999999"/>
              </a:solidFill>
              <a:latin typeface="DM Sans"/>
              <a:ea typeface="DM Sans"/>
              <a:cs typeface="DM Sans"/>
              <a:sym typeface="DM Sans"/>
            </a:endParaRPr>
          </a:p>
        </p:txBody>
      </p:sp>
      <p:sp>
        <p:nvSpPr>
          <p:cNvPr id="223" name="Google Shape;223;p35"/>
          <p:cNvSpPr txBox="1"/>
          <p:nvPr/>
        </p:nvSpPr>
        <p:spPr>
          <a:xfrm>
            <a:off x="0" y="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dk1"/>
                </a:solidFil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nvSpPr>
        <p:spPr>
          <a:xfrm>
            <a:off x="730650" y="415525"/>
            <a:ext cx="7682700" cy="711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800"/>
              <a:buFont typeface="Arial"/>
              <a:buNone/>
            </a:pPr>
            <a:r>
              <a:rPr b="1" lang="es" sz="3800">
                <a:solidFill>
                  <a:schemeClr val="dk1"/>
                </a:solidFill>
                <a:latin typeface="DM Sans"/>
                <a:ea typeface="DM Sans"/>
                <a:cs typeface="DM Sans"/>
                <a:sym typeface="DM Sans"/>
              </a:rPr>
              <a:t>Presentación del Proyecto Final</a:t>
            </a:r>
            <a:endParaRPr b="1" i="0" sz="3800" u="none" cap="none" strike="noStrike">
              <a:solidFill>
                <a:schemeClr val="dk1"/>
              </a:solidFill>
              <a:highlight>
                <a:srgbClr val="DEFC52"/>
              </a:highlight>
              <a:latin typeface="DM Sans"/>
              <a:ea typeface="DM Sans"/>
              <a:cs typeface="DM Sans"/>
              <a:sym typeface="DM Sans"/>
            </a:endParaRPr>
          </a:p>
        </p:txBody>
      </p:sp>
      <p:sp>
        <p:nvSpPr>
          <p:cNvPr id="229" name="Google Shape;229;p36"/>
          <p:cNvSpPr txBox="1"/>
          <p:nvPr/>
        </p:nvSpPr>
        <p:spPr>
          <a:xfrm>
            <a:off x="2010900" y="1179325"/>
            <a:ext cx="5181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50">
                <a:solidFill>
                  <a:schemeClr val="dk1"/>
                </a:solidFill>
                <a:latin typeface="DM Sans"/>
                <a:ea typeface="DM Sans"/>
                <a:cs typeface="DM Sans"/>
                <a:sym typeface="DM Sans"/>
              </a:rPr>
              <a:t>Veamos en qué han estado trabajando </a:t>
            </a:r>
            <a:r>
              <a:rPr lang="es" sz="2000">
                <a:solidFill>
                  <a:schemeClr val="lt1"/>
                </a:solidFill>
                <a:latin typeface="Anton"/>
                <a:ea typeface="Anton"/>
                <a:cs typeface="Anton"/>
                <a:sym typeface="Anton"/>
              </a:rPr>
              <a:t>😎</a:t>
            </a:r>
            <a:endParaRPr sz="1800"/>
          </a:p>
        </p:txBody>
      </p:sp>
      <p:pic>
        <p:nvPicPr>
          <p:cNvPr id="230" name="Google Shape;230;p36"/>
          <p:cNvPicPr preferRelativeResize="0"/>
          <p:nvPr/>
        </p:nvPicPr>
        <p:blipFill>
          <a:blip r:embed="rId3">
            <a:alphaModFix/>
          </a:blip>
          <a:stretch>
            <a:fillRect/>
          </a:stretch>
        </p:blipFill>
        <p:spPr>
          <a:xfrm>
            <a:off x="2423150" y="1868425"/>
            <a:ext cx="4572000" cy="2571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p37"/>
          <p:cNvGrpSpPr/>
          <p:nvPr/>
        </p:nvGrpSpPr>
        <p:grpSpPr>
          <a:xfrm>
            <a:off x="125325" y="0"/>
            <a:ext cx="8893350" cy="5143500"/>
            <a:chOff x="125325" y="0"/>
            <a:chExt cx="8893350" cy="5143500"/>
          </a:xfrm>
        </p:grpSpPr>
        <p:pic>
          <p:nvPicPr>
            <p:cNvPr id="236" name="Google Shape;236;p37"/>
            <p:cNvPicPr preferRelativeResize="0"/>
            <p:nvPr/>
          </p:nvPicPr>
          <p:blipFill>
            <a:blip r:embed="rId3">
              <a:alphaModFix/>
            </a:blip>
            <a:stretch>
              <a:fillRect/>
            </a:stretch>
          </p:blipFill>
          <p:spPr>
            <a:xfrm>
              <a:off x="125325" y="0"/>
              <a:ext cx="4446675" cy="5143500"/>
            </a:xfrm>
            <a:prstGeom prst="rect">
              <a:avLst/>
            </a:prstGeom>
            <a:noFill/>
            <a:ln>
              <a:noFill/>
            </a:ln>
          </p:spPr>
        </p:pic>
        <p:pic>
          <p:nvPicPr>
            <p:cNvPr id="237" name="Google Shape;237;p37"/>
            <p:cNvPicPr preferRelativeResize="0"/>
            <p:nvPr/>
          </p:nvPicPr>
          <p:blipFill>
            <a:blip r:embed="rId3">
              <a:alphaModFix/>
            </a:blip>
            <a:stretch>
              <a:fillRect/>
            </a:stretch>
          </p:blipFill>
          <p:spPr>
            <a:xfrm>
              <a:off x="4572000" y="0"/>
              <a:ext cx="4446675" cy="5143500"/>
            </a:xfrm>
            <a:prstGeom prst="rect">
              <a:avLst/>
            </a:prstGeom>
            <a:noFill/>
            <a:ln>
              <a:noFill/>
            </a:ln>
          </p:spPr>
        </p:pic>
      </p:grpSp>
      <p:sp>
        <p:nvSpPr>
          <p:cNvPr id="238" name="Google Shape;238;p37"/>
          <p:cNvSpPr/>
          <p:nvPr/>
        </p:nvSpPr>
        <p:spPr>
          <a:xfrm>
            <a:off x="1350150" y="2456200"/>
            <a:ext cx="6595200" cy="578700"/>
          </a:xfrm>
          <a:prstGeom prst="parallelogram">
            <a:avLst>
              <a:gd fmla="val 25000"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7"/>
          <p:cNvPicPr preferRelativeResize="0"/>
          <p:nvPr/>
        </p:nvPicPr>
        <p:blipFill>
          <a:blip r:embed="rId3">
            <a:alphaModFix/>
          </a:blip>
          <a:stretch>
            <a:fillRect/>
          </a:stretch>
        </p:blipFill>
        <p:spPr>
          <a:xfrm>
            <a:off x="-13158525" y="1538325"/>
            <a:ext cx="4446675" cy="5143500"/>
          </a:xfrm>
          <a:prstGeom prst="rect">
            <a:avLst/>
          </a:prstGeom>
          <a:noFill/>
          <a:ln>
            <a:noFill/>
          </a:ln>
        </p:spPr>
      </p:pic>
      <p:pic>
        <p:nvPicPr>
          <p:cNvPr id="240" name="Google Shape;240;p37"/>
          <p:cNvPicPr preferRelativeResize="0"/>
          <p:nvPr/>
        </p:nvPicPr>
        <p:blipFill>
          <a:blip r:embed="rId4">
            <a:alphaModFix/>
          </a:blip>
          <a:stretch>
            <a:fillRect/>
          </a:stretch>
        </p:blipFill>
        <p:spPr>
          <a:xfrm>
            <a:off x="4132050" y="658425"/>
            <a:ext cx="879900" cy="879900"/>
          </a:xfrm>
          <a:prstGeom prst="rect">
            <a:avLst/>
          </a:prstGeom>
          <a:noFill/>
          <a:ln>
            <a:noFill/>
          </a:ln>
          <a:effectLst>
            <a:outerShdw blurRad="57150" rotWithShape="0" algn="bl" dir="5400000" dist="19050">
              <a:srgbClr val="000000">
                <a:alpha val="50000"/>
              </a:srgbClr>
            </a:outerShdw>
          </a:effectLst>
        </p:spPr>
      </p:pic>
      <p:sp>
        <p:nvSpPr>
          <p:cNvPr id="241" name="Google Shape;241;p37"/>
          <p:cNvSpPr txBox="1"/>
          <p:nvPr/>
        </p:nvSpPr>
        <p:spPr>
          <a:xfrm>
            <a:off x="852150" y="3237100"/>
            <a:ext cx="7439700" cy="11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chemeClr val="dk1"/>
                </a:solidFill>
                <a:highlight>
                  <a:srgbClr val="FFFFFF"/>
                </a:highlight>
                <a:latin typeface="DM Sans"/>
                <a:ea typeface="DM Sans"/>
                <a:cs typeface="DM Sans"/>
                <a:sym typeface="DM Sans"/>
              </a:rPr>
              <a:t>Esperamos que lo hayan disfrutado y, por sobre todo, que se lleven un montón de información, herramientas y tips para impulsar sus proyectos.</a:t>
            </a:r>
            <a:endParaRPr>
              <a:solidFill>
                <a:schemeClr val="dk1"/>
              </a:solidFill>
              <a:highlight>
                <a:srgbClr val="FFFFFF"/>
              </a:highlight>
              <a:latin typeface="DM Sans"/>
              <a:ea typeface="DM Sans"/>
              <a:cs typeface="DM Sans"/>
              <a:sym typeface="DM Sans"/>
            </a:endParaRPr>
          </a:p>
        </p:txBody>
      </p:sp>
      <p:sp>
        <p:nvSpPr>
          <p:cNvPr id="242" name="Google Shape;242;p37"/>
          <p:cNvSpPr txBox="1"/>
          <p:nvPr/>
        </p:nvSpPr>
        <p:spPr>
          <a:xfrm>
            <a:off x="765600" y="1848463"/>
            <a:ext cx="7612800" cy="127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300">
                <a:latin typeface="DM Sans"/>
                <a:ea typeface="DM Sans"/>
                <a:cs typeface="DM Sans"/>
                <a:sym typeface="DM Sans"/>
              </a:rPr>
              <a:t>Llegamos al final del curso de </a:t>
            </a:r>
            <a:endParaRPr b="1" i="1" sz="3300">
              <a:latin typeface="DM Sans"/>
              <a:ea typeface="DM Sans"/>
              <a:cs typeface="DM Sans"/>
              <a:sym typeface="DM Sans"/>
            </a:endParaRPr>
          </a:p>
          <a:p>
            <a:pPr indent="0" lvl="0" marL="0" rtl="0" algn="ctr">
              <a:spcBef>
                <a:spcPts val="0"/>
              </a:spcBef>
              <a:spcAft>
                <a:spcPts val="0"/>
              </a:spcAft>
              <a:buNone/>
            </a:pPr>
            <a:r>
              <a:rPr b="1" lang="es" sz="3300">
                <a:latin typeface="DM Sans"/>
                <a:ea typeface="DM Sans"/>
                <a:cs typeface="DM Sans"/>
                <a:sym typeface="DM Sans"/>
              </a:rPr>
              <a:t>Desarrollo Web</a:t>
            </a:r>
            <a:endParaRPr b="1" sz="330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248" name="Google Shape;248;p38"/>
          <p:cNvGrpSpPr/>
          <p:nvPr/>
        </p:nvGrpSpPr>
        <p:grpSpPr>
          <a:xfrm>
            <a:off x="4202550" y="994173"/>
            <a:ext cx="738900" cy="738900"/>
            <a:chOff x="4202550" y="994173"/>
            <a:chExt cx="738900" cy="738900"/>
          </a:xfrm>
        </p:grpSpPr>
        <p:sp>
          <p:nvSpPr>
            <p:cNvPr id="249" name="Google Shape;249;p3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50" name="Google Shape;250;p3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256" name="Google Shape;256;p39"/>
          <p:cNvGrpSpPr/>
          <p:nvPr/>
        </p:nvGrpSpPr>
        <p:grpSpPr>
          <a:xfrm>
            <a:off x="457358" y="468285"/>
            <a:ext cx="431074" cy="431074"/>
            <a:chOff x="4202550" y="994173"/>
            <a:chExt cx="738900" cy="738900"/>
          </a:xfrm>
        </p:grpSpPr>
        <p:sp>
          <p:nvSpPr>
            <p:cNvPr id="257" name="Google Shape;257;p3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58" name="Google Shape;258;p3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259" name="Google Shape;259;p3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260" name="Google Shape;260;p39"/>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261" name="Google Shape;261;p39"/>
          <p:cNvSpPr txBox="1"/>
          <p:nvPr/>
        </p:nvSpPr>
        <p:spPr>
          <a:xfrm>
            <a:off x="457350" y="1725800"/>
            <a:ext cx="6285900" cy="4548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15000"/>
              </a:lnSpc>
              <a:spcBef>
                <a:spcPts val="0"/>
              </a:spcBef>
              <a:spcAft>
                <a:spcPts val="1000"/>
              </a:spcAft>
              <a:buClr>
                <a:schemeClr val="accent4"/>
              </a:buClr>
              <a:buSzPts val="1350"/>
              <a:buFont typeface="Arial"/>
              <a:buChar char="✓"/>
            </a:pPr>
            <a:r>
              <a:rPr b="1" lang="es" sz="1350">
                <a:solidFill>
                  <a:srgbClr val="6FA8DC"/>
                </a:solidFill>
                <a:latin typeface="DM Sans"/>
                <a:ea typeface="DM Sans"/>
                <a:cs typeface="DM Sans"/>
                <a:sym typeface="DM Sans"/>
              </a:rPr>
              <a:t>¿</a:t>
            </a:r>
            <a:r>
              <a:rPr lang="es" sz="1350" u="sng">
                <a:solidFill>
                  <a:srgbClr val="6FA8DC"/>
                </a:solidFill>
                <a:latin typeface="DM Sans"/>
                <a:ea typeface="DM Sans"/>
                <a:cs typeface="DM Sans"/>
                <a:sym typeface="DM Sans"/>
                <a:hlinkClick r:id="rId4">
                  <a:extLst>
                    <a:ext uri="{A12FA001-AC4F-418D-AE19-62706E023703}">
                      <ahyp:hlinkClr val="tx"/>
                    </a:ext>
                  </a:extLst>
                </a:hlinkClick>
              </a:rPr>
              <a:t>Qué hacer después de un curso en Coderhouse?</a:t>
            </a:r>
            <a:r>
              <a:rPr lang="es" sz="1350">
                <a:solidFill>
                  <a:schemeClr val="dk1"/>
                </a:solidFill>
                <a:latin typeface="DM Sans"/>
                <a:ea typeface="DM Sans"/>
                <a:cs typeface="DM Sans"/>
                <a:sym typeface="DM Sans"/>
              </a:rPr>
              <a:t> </a:t>
            </a:r>
            <a:r>
              <a:rPr lang="es" sz="1350">
                <a:solidFill>
                  <a:srgbClr val="999999"/>
                </a:solidFill>
                <a:latin typeface="DM Sans"/>
                <a:ea typeface="DM Sans"/>
                <a:cs typeface="DM Sans"/>
                <a:sym typeface="DM Sans"/>
              </a:rPr>
              <a:t>| </a:t>
            </a:r>
            <a:r>
              <a:rPr b="1" i="1" lang="es" sz="1350">
                <a:solidFill>
                  <a:srgbClr val="999999"/>
                </a:solidFill>
                <a:latin typeface="DM Sans"/>
                <a:ea typeface="DM Sans"/>
                <a:cs typeface="DM Sans"/>
                <a:sym typeface="DM Sans"/>
              </a:rPr>
              <a:t>CODERHOUSE </a:t>
            </a:r>
            <a:endParaRPr b="1" sz="1350">
              <a:solidFill>
                <a:srgbClr val="999999"/>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272" name="Google Shape;272;p41"/>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Repaso los temas principales.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Revisión de objetivos alcanzados en el curso.</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Recomendaciones finales.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Presentación de los avances del proyecto</a:t>
            </a:r>
            <a:endParaRPr sz="1350">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7"/>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59" name="Google Shape;59;p17"/>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60" name="Google Shape;60;p17"/>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61" name="Google Shape;61;p17"/>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62" name="Google Shape;62;p17"/>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09 - Parte II</a:t>
            </a:r>
            <a:endParaRPr b="1" i="0" sz="1600" u="none" cap="none" strike="noStrike">
              <a:solidFill>
                <a:srgbClr val="999999"/>
              </a:solidFill>
              <a:latin typeface="DM Sans"/>
              <a:ea typeface="DM Sans"/>
              <a:cs typeface="DM Sans"/>
              <a:sym typeface="DM Sans"/>
            </a:endParaRPr>
          </a:p>
        </p:txBody>
      </p:sp>
      <p:cxnSp>
        <p:nvCxnSpPr>
          <p:cNvPr id="63" name="Google Shape;63;p17"/>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4" name="Google Shape;64;p17"/>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es" sz="1500">
                <a:solidFill>
                  <a:srgbClr val="999999"/>
                </a:solidFill>
                <a:latin typeface="DM Sans"/>
                <a:ea typeface="DM Sans"/>
                <a:cs typeface="DM Sans"/>
                <a:sym typeface="DM Sans"/>
              </a:rPr>
              <a:t>Conociendo a nuestro cliente</a:t>
            </a:r>
            <a:endParaRPr b="1" sz="1500">
              <a:solidFill>
                <a:srgbClr val="999999"/>
              </a:solidFill>
              <a:latin typeface="DM Sans"/>
              <a:ea typeface="DM Sans"/>
              <a:cs typeface="DM Sans"/>
              <a:sym typeface="DM Sans"/>
            </a:endParaRPr>
          </a:p>
        </p:txBody>
      </p:sp>
      <p:sp>
        <p:nvSpPr>
          <p:cNvPr id="65" name="Google Shape;65;p17"/>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10 </a:t>
            </a:r>
            <a:endParaRPr b="1" i="0" sz="1600" u="none" cap="none" strike="noStrike">
              <a:solidFill>
                <a:schemeClr val="lt1"/>
              </a:solidFill>
              <a:latin typeface="DM Sans"/>
              <a:ea typeface="DM Sans"/>
              <a:cs typeface="DM Sans"/>
              <a:sym typeface="DM Sans"/>
            </a:endParaRPr>
          </a:p>
        </p:txBody>
      </p:sp>
      <p:cxnSp>
        <p:nvCxnSpPr>
          <p:cNvPr id="66" name="Google Shape;66;p17"/>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7" name="Google Shape;67;p17"/>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Proyecto Final</a:t>
            </a:r>
            <a:endParaRPr b="1" i="0" sz="1500" u="none" cap="none" strike="noStrike">
              <a:solidFill>
                <a:srgbClr val="EAFF6A"/>
              </a:solidFill>
              <a:latin typeface="DM Sans"/>
              <a:ea typeface="DM Sans"/>
              <a:cs typeface="DM Sans"/>
              <a:sym typeface="DM Sans"/>
            </a:endParaRPr>
          </a:p>
        </p:txBody>
      </p:sp>
      <p:cxnSp>
        <p:nvCxnSpPr>
          <p:cNvPr id="68" name="Google Shape;68;p17"/>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69" name="Google Shape;69;p17"/>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70" name="Google Shape;70;p17"/>
          <p:cNvSpPr txBox="1"/>
          <p:nvPr/>
        </p:nvSpPr>
        <p:spPr>
          <a:xfrm>
            <a:off x="1395275" y="2972375"/>
            <a:ext cx="18843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¿Qué es un cliente?</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Objetivos del proyecto</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Presupuesto</a:t>
            </a:r>
            <a:endParaRPr sz="1200">
              <a:solidFill>
                <a:schemeClr val="lt1"/>
              </a:solidFill>
              <a:latin typeface="DM Sans"/>
              <a:ea typeface="DM Sans"/>
              <a:cs typeface="DM Sans"/>
              <a:sym typeface="DM Sans"/>
            </a:endParaRPr>
          </a:p>
        </p:txBody>
      </p:sp>
      <p:sp>
        <p:nvSpPr>
          <p:cNvPr id="71" name="Google Shape;71;p17"/>
          <p:cNvSpPr txBox="1"/>
          <p:nvPr/>
        </p:nvSpPr>
        <p:spPr>
          <a:xfrm>
            <a:off x="3593325" y="2972375"/>
            <a:ext cx="19587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Temas principales</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Objetivos alcanzados</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Recomendaciones finales</a:t>
            </a:r>
            <a:endParaRPr sz="12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4"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sp>
        <p:nvSpPr>
          <p:cNvPr id="292" name="Google Shape;292;p45"/>
          <p:cNvSpPr txBox="1"/>
          <p:nvPr/>
        </p:nvSpPr>
        <p:spPr>
          <a:xfrm>
            <a:off x="2109150" y="685675"/>
            <a:ext cx="49257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¡Completa tu carrera</a:t>
            </a:r>
            <a:endParaRPr b="1" i="0" sz="3000" u="none" cap="none" strike="noStrike">
              <a:solidFill>
                <a:srgbClr val="EAFF6A"/>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000"/>
              <a:buFont typeface="Arial"/>
              <a:buNone/>
            </a:pPr>
            <a:r>
              <a:rPr b="1" i="0" lang="es" sz="3000" u="none" cap="none" strike="noStrike">
                <a:solidFill>
                  <a:schemeClr val="lt1"/>
                </a:solidFill>
                <a:latin typeface="DM Sans"/>
                <a:ea typeface="DM Sans"/>
                <a:cs typeface="DM Sans"/>
                <a:sym typeface="DM Sans"/>
              </a:rPr>
              <a:t>y potencia tu desarrollo profesional!</a:t>
            </a:r>
            <a:endParaRPr b="1" i="0" sz="3000" u="none" cap="none" strike="noStrike">
              <a:solidFill>
                <a:schemeClr val="lt1"/>
              </a:solidFill>
              <a:latin typeface="DM Sans"/>
              <a:ea typeface="DM Sans"/>
              <a:cs typeface="DM Sans"/>
              <a:sym typeface="DM Sans"/>
            </a:endParaRPr>
          </a:p>
        </p:txBody>
      </p:sp>
      <p:sp>
        <p:nvSpPr>
          <p:cNvPr id="293" name="Google Shape;293;p45"/>
          <p:cNvSpPr txBox="1"/>
          <p:nvPr/>
        </p:nvSpPr>
        <p:spPr>
          <a:xfrm>
            <a:off x="2109143" y="2502363"/>
            <a:ext cx="4925700" cy="1223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Ingresando el cupón </a:t>
            </a:r>
            <a:r>
              <a:rPr b="1" i="0" lang="es" sz="1350" u="none" cap="none" strike="noStrike">
                <a:solidFill>
                  <a:schemeClr val="accent6"/>
                </a:solidFill>
                <a:latin typeface="DM Sans"/>
                <a:ea typeface="DM Sans"/>
                <a:cs typeface="DM Sans"/>
                <a:sym typeface="DM Sans"/>
              </a:rPr>
              <a:t>CONTINUATUCARRERA </a:t>
            </a:r>
            <a:r>
              <a:rPr b="0" i="0" lang="es" sz="1350" u="none" cap="none" strike="noStrike">
                <a:solidFill>
                  <a:schemeClr val="lt1"/>
                </a:solidFill>
                <a:latin typeface="DM Sans"/>
                <a:ea typeface="DM Sans"/>
                <a:cs typeface="DM Sans"/>
                <a:sym typeface="DM Sans"/>
              </a:rPr>
              <a:t>tendrás un descuento para inscribirte en el próximo nivel. </a:t>
            </a:r>
            <a:endParaRPr b="0" i="0" sz="135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Puedes acceder directamente desde la plataforma, entrando en la sección </a:t>
            </a:r>
            <a:r>
              <a:rPr b="0" i="0" lang="es" sz="1350" u="sng" cap="none" strike="noStrike">
                <a:solidFill>
                  <a:schemeClr val="hlink"/>
                </a:solidFill>
                <a:latin typeface="DM Sans"/>
                <a:ea typeface="DM Sans"/>
                <a:cs typeface="DM Sans"/>
                <a:sym typeface="DM Sans"/>
                <a:hlinkClick r:id="rId3"/>
              </a:rPr>
              <a:t>Cursos y carreras</a:t>
            </a:r>
            <a:r>
              <a:rPr b="0" i="0" lang="es"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p:nvPr/>
        </p:nvSpPr>
        <p:spPr>
          <a:xfrm>
            <a:off x="2969700" y="3310000"/>
            <a:ext cx="3204600" cy="39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6"/>
          <p:cNvSpPr txBox="1"/>
          <p:nvPr/>
        </p:nvSpPr>
        <p:spPr>
          <a:xfrm>
            <a:off x="1007700" y="1441100"/>
            <a:ext cx="7128600" cy="165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s" sz="3000" u="none" cap="none" strike="noStrike">
                <a:solidFill>
                  <a:schemeClr val="lt1"/>
                </a:solidFill>
                <a:latin typeface="DM Sans"/>
                <a:ea typeface="DM Sans"/>
                <a:cs typeface="DM Sans"/>
                <a:sym typeface="DM Sans"/>
              </a:rPr>
              <a:t>¿Sabías que </a:t>
            </a:r>
            <a:endParaRPr b="1" i="0" sz="30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i="0" lang="es" sz="3000" u="none" cap="none" strike="noStrike">
                <a:solidFill>
                  <a:srgbClr val="EAFF6A"/>
                </a:solidFill>
                <a:latin typeface="DM Sans"/>
                <a:ea typeface="DM Sans"/>
                <a:cs typeface="DM Sans"/>
                <a:sym typeface="DM Sans"/>
              </a:rPr>
              <a:t>premiamos a nuestros estudiantes</a:t>
            </a:r>
            <a:r>
              <a:rPr b="1" i="0" lang="es" sz="3000" u="none" cap="none" strike="noStrike">
                <a:solidFill>
                  <a:schemeClr val="lt1"/>
                </a:solidFill>
                <a:latin typeface="DM Sans"/>
                <a:ea typeface="DM Sans"/>
                <a:cs typeface="DM Sans"/>
                <a:sym typeface="DM Sans"/>
              </a:rPr>
              <a:t> </a:t>
            </a:r>
            <a:endParaRPr b="1" i="0" sz="30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i="0" lang="es" sz="3000" u="none" cap="none" strike="noStrike">
                <a:solidFill>
                  <a:schemeClr val="lt1"/>
                </a:solidFill>
                <a:latin typeface="DM Sans"/>
                <a:ea typeface="DM Sans"/>
                <a:cs typeface="DM Sans"/>
                <a:sym typeface="DM Sans"/>
              </a:rPr>
              <a:t>por su dedicación? </a:t>
            </a:r>
            <a:endParaRPr b="1" i="0" sz="3000" u="none" cap="none" strike="noStrike">
              <a:solidFill>
                <a:schemeClr val="lt1"/>
              </a:solidFill>
              <a:latin typeface="DM Sans"/>
              <a:ea typeface="DM Sans"/>
              <a:cs typeface="DM Sans"/>
              <a:sym typeface="DM Sans"/>
            </a:endParaRPr>
          </a:p>
        </p:txBody>
      </p:sp>
      <p:sp>
        <p:nvSpPr>
          <p:cNvPr id="300" name="Google Shape;300;p46"/>
          <p:cNvSpPr txBox="1"/>
          <p:nvPr/>
        </p:nvSpPr>
        <p:spPr>
          <a:xfrm>
            <a:off x="2109150" y="3310000"/>
            <a:ext cx="49257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Conoce los </a:t>
            </a:r>
            <a:r>
              <a:rPr b="0" i="0" lang="es" sz="1350" u="sng" cap="none" strike="noStrike">
                <a:solidFill>
                  <a:schemeClr val="accent5"/>
                </a:solidFill>
                <a:latin typeface="DM Sans"/>
                <a:ea typeface="DM Sans"/>
                <a:cs typeface="DM Sans"/>
                <a:sym typeface="DM Sans"/>
                <a:hlinkClick r:id="rId3">
                  <a:extLst>
                    <a:ext uri="{A12FA001-AC4F-418D-AE19-62706E023703}">
                      <ahyp:hlinkClr val="tx"/>
                    </a:ext>
                  </a:extLst>
                </a:hlinkClick>
              </a:rPr>
              <a:t>beneficios</a:t>
            </a:r>
            <a:r>
              <a:rPr b="0" i="0" lang="es" sz="1350" u="none" cap="none" strike="noStrike">
                <a:solidFill>
                  <a:schemeClr val="lt1"/>
                </a:solidFill>
                <a:latin typeface="DM Sans"/>
                <a:ea typeface="DM Sans"/>
                <a:cs typeface="DM Sans"/>
                <a:sym typeface="DM Sans"/>
              </a:rPr>
              <a:t> del </a:t>
            </a:r>
            <a:r>
              <a:rPr b="1" i="0" lang="es" sz="1350" u="none" cap="none" strike="noStrike">
                <a:solidFill>
                  <a:schemeClr val="lt1"/>
                </a:solidFill>
                <a:latin typeface="DM Sans"/>
                <a:ea typeface="DM Sans"/>
                <a:cs typeface="DM Sans"/>
                <a:sym typeface="DM Sans"/>
              </a:rPr>
              <a:t>Top 10</a:t>
            </a:r>
            <a:endParaRPr b="1" i="0" sz="1350" u="none" cap="none" strike="noStrike">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1" i="0" lang="es" sz="5000" u="none" cap="none" strike="noStrike">
                <a:solidFill>
                  <a:schemeClr val="dk1"/>
                </a:solidFill>
                <a:latin typeface="DM Sans"/>
                <a:ea typeface="DM Sans"/>
                <a:cs typeface="DM Sans"/>
                <a:sym typeface="DM Sans"/>
              </a:rPr>
              <a:t>🎓</a:t>
            </a:r>
            <a:endParaRPr b="1" i="0" sz="5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¡Gracias por estudiar con nosotros!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09 - Parte II</a:t>
            </a:r>
            <a:endParaRPr b="0" i="0" sz="1400" u="none" cap="none" strike="noStrike">
              <a:solidFill>
                <a:srgbClr val="000000"/>
              </a:solidFill>
              <a:latin typeface="DM Sans"/>
              <a:ea typeface="DM Sans"/>
              <a:cs typeface="DM Sans"/>
              <a:sym typeface="DM Sans"/>
            </a:endParaRPr>
          </a:p>
        </p:txBody>
      </p:sp>
      <p:sp>
        <p:nvSpPr>
          <p:cNvPr id="77" name="Google Shape;77;p1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78" name="Google Shape;78;p18"/>
          <p:cNvSpPr txBox="1"/>
          <p:nvPr/>
        </p:nvSpPr>
        <p:spPr>
          <a:xfrm>
            <a:off x="465275" y="1788450"/>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solidFill>
                  <a:schemeClr val="dk1"/>
                </a:solidFill>
                <a:highlight>
                  <a:srgbClr val="EAFF6A"/>
                </a:highlight>
                <a:latin typeface="DM Sans"/>
                <a:ea typeface="DM Sans"/>
                <a:cs typeface="DM Sans"/>
                <a:sym typeface="DM Sans"/>
              </a:rPr>
              <a:t>Cliente: </a:t>
            </a:r>
            <a:r>
              <a:rPr lang="es" sz="1350">
                <a:solidFill>
                  <a:schemeClr val="dk1"/>
                </a:solidFill>
                <a:latin typeface="DM Sans"/>
                <a:ea typeface="DM Sans"/>
                <a:cs typeface="DM Sans"/>
                <a:sym typeface="DM Sans"/>
              </a:rPr>
              <a:t>es quien compra (o tiene interés en comprar) nuestro producto o servicio, a cambio de una remuneración.</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None/>
            </a:pPr>
            <a:r>
              <a:rPr b="1" lang="es" sz="1350">
                <a:solidFill>
                  <a:schemeClr val="dk1"/>
                </a:solidFill>
                <a:highlight>
                  <a:srgbClr val="EAFF6A"/>
                </a:highlight>
                <a:latin typeface="DM Sans"/>
                <a:ea typeface="DM Sans"/>
                <a:cs typeface="DM Sans"/>
                <a:sym typeface="DM Sans"/>
              </a:rPr>
              <a:t>Percepción del cliente:</a:t>
            </a:r>
            <a:r>
              <a:rPr lang="es" sz="1350">
                <a:solidFill>
                  <a:schemeClr val="dk1"/>
                </a:solidFill>
                <a:latin typeface="DM Sans"/>
                <a:ea typeface="DM Sans"/>
                <a:cs typeface="DM Sans"/>
                <a:sym typeface="DM Sans"/>
              </a:rPr>
              <a:t> la percepción es el proceso mediante el cual un individuo selecciona, organiza e interpreta la información que recibe para crear una imagen del mundo con significado. La percepción del cliente se basa en su valoración de nuestro servicio, según el grado de satisfacción de sus necesidades y expectativas. </a:t>
            </a:r>
            <a:endParaRPr sz="1350">
              <a:solidFill>
                <a:schemeClr val="dk1"/>
              </a:solidFill>
              <a:latin typeface="DM Sans"/>
              <a:ea typeface="DM Sans"/>
              <a:cs typeface="DM Sans"/>
              <a:sym typeface="DM Sans"/>
            </a:endParaRPr>
          </a:p>
        </p:txBody>
      </p:sp>
      <p:sp>
        <p:nvSpPr>
          <p:cNvPr id="79" name="Google Shape;79;p18"/>
          <p:cNvSpPr txBox="1"/>
          <p:nvPr/>
        </p:nvSpPr>
        <p:spPr>
          <a:xfrm>
            <a:off x="4519500" y="1788450"/>
            <a:ext cx="3834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Usuario: </a:t>
            </a:r>
            <a:r>
              <a:rPr lang="es" sz="1350">
                <a:solidFill>
                  <a:schemeClr val="dk1"/>
                </a:solidFill>
                <a:latin typeface="DM Sans"/>
                <a:ea typeface="DM Sans"/>
                <a:cs typeface="DM Sans"/>
                <a:sym typeface="DM Sans"/>
              </a:rPr>
              <a:t>es a quien tienen en mente las empresas desarrolladoras de hardware y software informático, cada vez que diseñan un nuevo dispositivo o aplicación.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Presupuesto:</a:t>
            </a:r>
            <a:r>
              <a:rPr lang="es" sz="1350">
                <a:solidFill>
                  <a:schemeClr val="dk1"/>
                </a:solidFill>
                <a:latin typeface="DM Sans"/>
                <a:ea typeface="DM Sans"/>
                <a:cs typeface="DM Sans"/>
                <a:sym typeface="DM Sans"/>
              </a:rPr>
              <a:t> es un plan de operaciones y recursos de una empresa, que se formula para lograr los objetivos en un cierto periodo de tiempo y se expresa en términos monetarios.</a:t>
            </a:r>
            <a:endParaRPr sz="135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85" name="Google Shape;85;p19"/>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86" name="Google Shape;86;p19"/>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Repasar </a:t>
            </a:r>
            <a:r>
              <a:rPr lang="es" sz="1350">
                <a:solidFill>
                  <a:schemeClr val="lt1"/>
                </a:solidFill>
                <a:latin typeface="DM Sans"/>
                <a:ea typeface="DM Sans"/>
                <a:cs typeface="DM Sans"/>
                <a:sym typeface="DM Sans"/>
              </a:rPr>
              <a:t>los temas principales</a:t>
            </a:r>
            <a:endParaRPr sz="1350">
              <a:solidFill>
                <a:schemeClr val="lt1"/>
              </a:solidFill>
              <a:latin typeface="DM Sans"/>
              <a:ea typeface="DM Sans"/>
              <a:cs typeface="DM Sans"/>
              <a:sym typeface="DM Sans"/>
            </a:endParaRPr>
          </a:p>
        </p:txBody>
      </p:sp>
      <p:pic>
        <p:nvPicPr>
          <p:cNvPr id="87" name="Google Shape;87;p19"/>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88" name="Google Shape;88;p19"/>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Revisar </a:t>
            </a:r>
            <a:r>
              <a:rPr lang="es" sz="1350">
                <a:solidFill>
                  <a:schemeClr val="lt1"/>
                </a:solidFill>
                <a:latin typeface="DM Sans"/>
                <a:ea typeface="DM Sans"/>
                <a:cs typeface="DM Sans"/>
                <a:sym typeface="DM Sans"/>
              </a:rPr>
              <a:t>los objetivos alcanzados en el curso</a:t>
            </a:r>
            <a:endParaRPr b="0" i="0" sz="1350" u="none" cap="none" strike="noStrike">
              <a:solidFill>
                <a:schemeClr val="lt1"/>
              </a:solidFill>
              <a:latin typeface="DM Sans"/>
              <a:ea typeface="DM Sans"/>
              <a:cs typeface="DM Sans"/>
              <a:sym typeface="DM Sans"/>
            </a:endParaRPr>
          </a:p>
        </p:txBody>
      </p:sp>
      <p:pic>
        <p:nvPicPr>
          <p:cNvPr id="89" name="Google Shape;89;p19"/>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90" name="Google Shape;90;p19"/>
          <p:cNvSpPr txBox="1"/>
          <p:nvPr/>
        </p:nvSpPr>
        <p:spPr>
          <a:xfrm>
            <a:off x="2690561" y="2912213"/>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Conocer los avances del proyecto.</a:t>
            </a:r>
            <a:endParaRPr b="1"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solidFill>
                <a:schemeClr val="lt1"/>
              </a:solidFill>
              <a:latin typeface="DM Sans"/>
              <a:ea typeface="DM Sans"/>
              <a:cs typeface="DM Sans"/>
              <a:sym typeface="DM Sans"/>
            </a:endParaRPr>
          </a:p>
        </p:txBody>
      </p:sp>
      <p:cxnSp>
        <p:nvCxnSpPr>
          <p:cNvPr id="91" name="Google Shape;91;p19"/>
          <p:cNvCxnSpPr>
            <a:stCxn id="85" idx="2"/>
            <a:endCxn id="87"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92" name="Google Shape;92;p19"/>
          <p:cNvCxnSpPr>
            <a:stCxn id="87" idx="2"/>
            <a:endCxn id="89"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99" name="Google Shape;99;p20"/>
          <p:cNvSpPr/>
          <p:nvPr/>
        </p:nvSpPr>
        <p:spPr>
          <a:xfrm>
            <a:off x="588525" y="2545080"/>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Objetivos alcanzados</a:t>
            </a:r>
            <a:endParaRPr b="0" i="0" sz="1200" u="none" cap="none" strike="noStrike">
              <a:solidFill>
                <a:srgbClr val="FFFFFF"/>
              </a:solidFill>
              <a:latin typeface="DM Sans"/>
              <a:ea typeface="DM Sans"/>
              <a:cs typeface="DM Sans"/>
              <a:sym typeface="DM Sans"/>
            </a:endParaRPr>
          </a:p>
        </p:txBody>
      </p:sp>
      <p:sp>
        <p:nvSpPr>
          <p:cNvPr id="100" name="Google Shape;100;p20"/>
          <p:cNvSpPr/>
          <p:nvPr/>
        </p:nvSpPr>
        <p:spPr>
          <a:xfrm>
            <a:off x="4310625" y="1203545"/>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Modelado y Grids</a:t>
            </a:r>
            <a:endParaRPr b="0" i="0" sz="1200" u="none" cap="none" strike="noStrike">
              <a:solidFill>
                <a:srgbClr val="222222"/>
              </a:solidFill>
              <a:latin typeface="DM Sans"/>
              <a:ea typeface="DM Sans"/>
              <a:cs typeface="DM Sans"/>
              <a:sym typeface="DM Sans"/>
            </a:endParaRPr>
          </a:p>
        </p:txBody>
      </p:sp>
      <p:sp>
        <p:nvSpPr>
          <p:cNvPr id="101" name="Google Shape;101;p20"/>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Temas principales</a:t>
            </a:r>
            <a:endParaRPr b="0" i="0" sz="1200" u="none" cap="none" strike="noStrike">
              <a:solidFill>
                <a:srgbClr val="FFFFFF"/>
              </a:solidFill>
              <a:latin typeface="DM Sans"/>
              <a:ea typeface="DM Sans"/>
              <a:cs typeface="DM Sans"/>
              <a:sym typeface="DM Sans"/>
            </a:endParaRPr>
          </a:p>
        </p:txBody>
      </p:sp>
      <p:sp>
        <p:nvSpPr>
          <p:cNvPr id="102" name="Google Shape;102;p20"/>
          <p:cNvSpPr/>
          <p:nvPr/>
        </p:nvSpPr>
        <p:spPr>
          <a:xfrm>
            <a:off x="476250" y="3526400"/>
            <a:ext cx="15969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Recomendaciones finales</a:t>
            </a:r>
            <a:endParaRPr b="0" i="0" sz="1200" u="none" cap="none" strike="noStrike">
              <a:solidFill>
                <a:srgbClr val="FFFFFF"/>
              </a:solidFill>
              <a:latin typeface="DM Sans"/>
              <a:ea typeface="DM Sans"/>
              <a:cs typeface="DM Sans"/>
              <a:sym typeface="DM Sans"/>
            </a:endParaRPr>
          </a:p>
        </p:txBody>
      </p:sp>
      <p:cxnSp>
        <p:nvCxnSpPr>
          <p:cNvPr id="103" name="Google Shape;103;p20"/>
          <p:cNvCxnSpPr>
            <a:stCxn id="99" idx="2"/>
            <a:endCxn id="102" idx="0"/>
          </p:cNvCxnSpPr>
          <p:nvPr/>
        </p:nvCxnSpPr>
        <p:spPr>
          <a:xfrm flipH="1">
            <a:off x="1274625" y="3125280"/>
            <a:ext cx="13500" cy="401100"/>
          </a:xfrm>
          <a:prstGeom prst="straightConnector1">
            <a:avLst/>
          </a:prstGeom>
          <a:noFill/>
          <a:ln cap="flat" cmpd="sng" w="9525">
            <a:solidFill>
              <a:srgbClr val="CCCCCC"/>
            </a:solidFill>
            <a:prstDash val="solid"/>
            <a:round/>
            <a:headEnd len="med" w="med" type="oval"/>
            <a:tailEnd len="med" w="med" type="oval"/>
          </a:ln>
        </p:spPr>
      </p:cxnSp>
      <p:cxnSp>
        <p:nvCxnSpPr>
          <p:cNvPr id="104" name="Google Shape;104;p20"/>
          <p:cNvCxnSpPr>
            <a:stCxn id="99" idx="0"/>
            <a:endCxn id="101" idx="2"/>
          </p:cNvCxnSpPr>
          <p:nvPr/>
        </p:nvCxnSpPr>
        <p:spPr>
          <a:xfrm rot="10800000">
            <a:off x="1288125" y="2033880"/>
            <a:ext cx="0" cy="511200"/>
          </a:xfrm>
          <a:prstGeom prst="straightConnector1">
            <a:avLst/>
          </a:prstGeom>
          <a:noFill/>
          <a:ln cap="flat" cmpd="sng" w="9525">
            <a:solidFill>
              <a:srgbClr val="CCCCCC"/>
            </a:solidFill>
            <a:prstDash val="solid"/>
            <a:round/>
            <a:headEnd len="med" w="med" type="oval"/>
            <a:tailEnd len="med" w="med" type="oval"/>
          </a:ln>
        </p:spPr>
      </p:cxnSp>
      <p:sp>
        <p:nvSpPr>
          <p:cNvPr id="105" name="Google Shape;105;p20"/>
          <p:cNvSpPr/>
          <p:nvPr/>
        </p:nvSpPr>
        <p:spPr>
          <a:xfrm>
            <a:off x="4310625" y="2089900"/>
            <a:ext cx="2079300" cy="3867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Web online y conocer al cliente</a:t>
            </a:r>
            <a:endParaRPr b="0" i="0" sz="1200" u="none" cap="none" strike="noStrike">
              <a:solidFill>
                <a:srgbClr val="222222"/>
              </a:solidFill>
              <a:latin typeface="DM Sans"/>
              <a:ea typeface="DM Sans"/>
              <a:cs typeface="DM Sans"/>
              <a:sym typeface="DM Sans"/>
            </a:endParaRPr>
          </a:p>
        </p:txBody>
      </p:sp>
      <p:sp>
        <p:nvSpPr>
          <p:cNvPr id="106" name="Google Shape;106;p20"/>
          <p:cNvSpPr/>
          <p:nvPr/>
        </p:nvSpPr>
        <p:spPr>
          <a:xfrm>
            <a:off x="4310625" y="746975"/>
            <a:ext cx="1596900" cy="27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HTML y CSS</a:t>
            </a:r>
            <a:endParaRPr b="0" i="0" sz="1200" u="none" cap="none" strike="noStrike">
              <a:solidFill>
                <a:schemeClr val="dk1"/>
              </a:solidFill>
              <a:latin typeface="DM Sans"/>
              <a:ea typeface="DM Sans"/>
              <a:cs typeface="DM Sans"/>
              <a:sym typeface="DM Sans"/>
            </a:endParaRPr>
          </a:p>
        </p:txBody>
      </p:sp>
      <p:sp>
        <p:nvSpPr>
          <p:cNvPr id="107" name="Google Shape;107;p20"/>
          <p:cNvSpPr/>
          <p:nvPr/>
        </p:nvSpPr>
        <p:spPr>
          <a:xfrm>
            <a:off x="4310625" y="1590175"/>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Framework y SASS</a:t>
            </a:r>
            <a:endParaRPr b="0" i="0" sz="1200" u="none" cap="none" strike="noStrike">
              <a:solidFill>
                <a:srgbClr val="222222"/>
              </a:solidFill>
              <a:latin typeface="DM Sans"/>
              <a:ea typeface="DM Sans"/>
              <a:cs typeface="DM Sans"/>
              <a:sym typeface="DM Sans"/>
            </a:endParaRPr>
          </a:p>
        </p:txBody>
      </p:sp>
      <p:cxnSp>
        <p:nvCxnSpPr>
          <p:cNvPr id="108" name="Google Shape;108;p20"/>
          <p:cNvCxnSpPr>
            <a:stCxn id="101" idx="3"/>
            <a:endCxn id="106" idx="1"/>
          </p:cNvCxnSpPr>
          <p:nvPr/>
        </p:nvCxnSpPr>
        <p:spPr>
          <a:xfrm flipH="1" rot="10800000">
            <a:off x="1987725" y="882184"/>
            <a:ext cx="2322900" cy="861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09" name="Google Shape;109;p20"/>
          <p:cNvCxnSpPr>
            <a:stCxn id="101" idx="3"/>
            <a:endCxn id="100" idx="1"/>
          </p:cNvCxnSpPr>
          <p:nvPr/>
        </p:nvCxnSpPr>
        <p:spPr>
          <a:xfrm flipH="1" rot="10800000">
            <a:off x="1987725" y="1357084"/>
            <a:ext cx="2322900" cy="3867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10" name="Google Shape;110;p20"/>
          <p:cNvCxnSpPr>
            <a:stCxn id="101" idx="3"/>
            <a:endCxn id="107" idx="1"/>
          </p:cNvCxnSpPr>
          <p:nvPr/>
        </p:nvCxnSpPr>
        <p:spPr>
          <a:xfrm>
            <a:off x="1987725" y="1743784"/>
            <a:ext cx="2322900" cy="600"/>
          </a:xfrm>
          <a:prstGeom prst="bentConnector3">
            <a:avLst>
              <a:gd fmla="val 50000" name="adj1"/>
            </a:avLst>
          </a:prstGeom>
          <a:noFill/>
          <a:ln cap="flat" cmpd="sng" w="9525">
            <a:solidFill>
              <a:srgbClr val="CCCCCC"/>
            </a:solidFill>
            <a:prstDash val="solid"/>
            <a:round/>
            <a:headEnd len="sm" w="sm" type="none"/>
            <a:tailEnd len="med" w="med" type="oval"/>
          </a:ln>
        </p:spPr>
      </p:cxnSp>
      <p:pic>
        <p:nvPicPr>
          <p:cNvPr id="111" name="Google Shape;111;p20"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cxnSp>
        <p:nvCxnSpPr>
          <p:cNvPr id="112" name="Google Shape;112;p20"/>
          <p:cNvCxnSpPr>
            <a:endCxn id="105" idx="1"/>
          </p:cNvCxnSpPr>
          <p:nvPr/>
        </p:nvCxnSpPr>
        <p:spPr>
          <a:xfrm>
            <a:off x="1987725" y="1743850"/>
            <a:ext cx="2322900" cy="53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3" name="Google Shape;113;p20"/>
          <p:cNvSpPr/>
          <p:nvPr/>
        </p:nvSpPr>
        <p:spPr>
          <a:xfrm>
            <a:off x="482925" y="4397650"/>
            <a:ext cx="15969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Proyecto final</a:t>
            </a:r>
            <a:endParaRPr b="0" i="0" sz="1200" u="none" cap="none" strike="noStrike">
              <a:solidFill>
                <a:srgbClr val="FFFFFF"/>
              </a:solidFill>
              <a:latin typeface="DM Sans"/>
              <a:ea typeface="DM Sans"/>
              <a:cs typeface="DM Sans"/>
              <a:sym typeface="DM Sans"/>
            </a:endParaRPr>
          </a:p>
        </p:txBody>
      </p:sp>
      <p:cxnSp>
        <p:nvCxnSpPr>
          <p:cNvPr id="114" name="Google Shape;114;p20"/>
          <p:cNvCxnSpPr>
            <a:stCxn id="102" idx="2"/>
            <a:endCxn id="113" idx="0"/>
          </p:cNvCxnSpPr>
          <p:nvPr/>
        </p:nvCxnSpPr>
        <p:spPr>
          <a:xfrm>
            <a:off x="1274700" y="4106600"/>
            <a:ext cx="6600" cy="2910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Temas principales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HTML Y CSS</a:t>
            </a:r>
            <a:endParaRPr b="1" i="0" sz="4000" u="none" cap="none" strike="noStrike">
              <a:solidFill>
                <a:schemeClr val="dk1"/>
              </a:solidFill>
              <a:latin typeface="DM Sans"/>
              <a:ea typeface="DM Sans"/>
              <a:cs typeface="DM Sans"/>
              <a:sym typeface="DM Sans"/>
            </a:endParaRPr>
          </a:p>
        </p:txBody>
      </p:sp>
      <p:sp>
        <p:nvSpPr>
          <p:cNvPr id="125" name="Google Shape;125;p22"/>
          <p:cNvSpPr txBox="1"/>
          <p:nvPr/>
        </p:nvSpPr>
        <p:spPr>
          <a:xfrm>
            <a:off x="457725" y="2211625"/>
            <a:ext cx="47301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Prototipar una web.</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Establecer estructuras de una web.</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Darle estilo a las estructuras.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Dar estilo a fuentes, fondos y animaciones.</a:t>
            </a:r>
            <a:endParaRPr sz="1350">
              <a:latin typeface="DM Sans"/>
              <a:ea typeface="DM Sans"/>
              <a:cs typeface="DM Sans"/>
              <a:sym typeface="DM Sans"/>
            </a:endParaRPr>
          </a:p>
        </p:txBody>
      </p:sp>
      <p:pic>
        <p:nvPicPr>
          <p:cNvPr id="126" name="Google Shape;126;p22"/>
          <p:cNvPicPr preferRelativeResize="0"/>
          <p:nvPr/>
        </p:nvPicPr>
        <p:blipFill>
          <a:blip r:embed="rId3">
            <a:alphaModFix/>
          </a:blip>
          <a:stretch>
            <a:fillRect/>
          </a:stretch>
        </p:blipFill>
        <p:spPr>
          <a:xfrm>
            <a:off x="4574950" y="1676623"/>
            <a:ext cx="3772474" cy="208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Modelado y Grids</a:t>
            </a:r>
            <a:endParaRPr b="1" i="0" sz="4000" u="none" cap="none" strike="noStrike">
              <a:solidFill>
                <a:schemeClr val="dk1"/>
              </a:solidFill>
              <a:latin typeface="DM Sans"/>
              <a:ea typeface="DM Sans"/>
              <a:cs typeface="DM Sans"/>
              <a:sym typeface="DM Sans"/>
            </a:endParaRPr>
          </a:p>
        </p:txBody>
      </p:sp>
      <p:sp>
        <p:nvSpPr>
          <p:cNvPr id="132" name="Google Shape;132;p23"/>
          <p:cNvSpPr txBox="1"/>
          <p:nvPr/>
        </p:nvSpPr>
        <p:spPr>
          <a:xfrm>
            <a:off x="457725" y="2211625"/>
            <a:ext cx="47301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Box Modeling.</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Flex.</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Grids.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Mobile First.</a:t>
            </a:r>
            <a:r>
              <a:rPr lang="es" sz="1350">
                <a:latin typeface="DM Sans"/>
                <a:ea typeface="DM Sans"/>
                <a:cs typeface="DM Sans"/>
                <a:sym typeface="DM Sans"/>
              </a:rPr>
              <a:t>.</a:t>
            </a:r>
            <a:endParaRPr sz="1350">
              <a:latin typeface="DM Sans"/>
              <a:ea typeface="DM Sans"/>
              <a:cs typeface="DM Sans"/>
              <a:sym typeface="DM Sans"/>
            </a:endParaRPr>
          </a:p>
        </p:txBody>
      </p:sp>
      <p:pic>
        <p:nvPicPr>
          <p:cNvPr id="133" name="Google Shape;133;p23"/>
          <p:cNvPicPr preferRelativeResize="0"/>
          <p:nvPr/>
        </p:nvPicPr>
        <p:blipFill rotWithShape="1">
          <a:blip r:embed="rId3">
            <a:alphaModFix/>
          </a:blip>
          <a:srcRect b="13239" l="0" r="0" t="0"/>
          <a:stretch/>
        </p:blipFill>
        <p:spPr>
          <a:xfrm>
            <a:off x="5090450" y="1661050"/>
            <a:ext cx="3356250" cy="2634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